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Tahoma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0" roundtripDataSignature="AMtx7mh15qTH29fv/mhzYhYEoWkad/NN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Tahoma-bold.fntdata"/><Relationship Id="rId16" Type="http://schemas.openxmlformats.org/officeDocument/2006/relationships/slide" Target="slides/slide11.xml"/><Relationship Id="rId38" Type="http://schemas.openxmlformats.org/officeDocument/2006/relationships/font" Target="fonts/Tahom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0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1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2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14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15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1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7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9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2" name="Google Shape;242;p19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43" name="Google Shape;24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2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0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1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61" name="Google Shape;26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2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22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70" name="Google Shape;27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81" name="Google Shape;28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24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24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5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302" name="Google Shape;30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1" name="Google Shape;311;p26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312" name="Google Shape;31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27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1" name="Google Shape;321;p27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2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29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Google Shape;341;p29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342" name="Google Shape;34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30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1" name="Google Shape;351;p30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352" name="Google Shape;35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1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Google Shape;361;p31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362" name="Google Shape;3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2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1" name="Google Shape;371;p32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372" name="Google Shape;3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4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5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7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9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914400" y="4343400"/>
            <a:ext cx="50276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(face recognition), NLP(sentiment analysis based on twitter, forum), game play(DeepBlue, AlphaGo), </a:t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/>
          <p:nvPr/>
        </p:nvSpPr>
        <p:spPr>
          <a:xfrm>
            <a:off x="1981200" y="4191000"/>
            <a:ext cx="5562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6378" lvl="0" marL="287338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Google Shape;16;p34"/>
          <p:cNvSpPr txBox="1"/>
          <p:nvPr>
            <p:ph type="ctrTitle"/>
          </p:nvPr>
        </p:nvSpPr>
        <p:spPr>
          <a:xfrm>
            <a:off x="0" y="2743200"/>
            <a:ext cx="9144000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4400"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8686800" y="6486525"/>
            <a:ext cx="45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1" type="body"/>
          </p:nvPr>
        </p:nvSpPr>
        <p:spPr>
          <a:xfrm rot="5400000">
            <a:off x="1790700" y="-723900"/>
            <a:ext cx="5562600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4"/>
          <p:cNvSpPr txBox="1"/>
          <p:nvPr>
            <p:ph type="title"/>
          </p:nvPr>
        </p:nvSpPr>
        <p:spPr>
          <a:xfrm rot="5400000">
            <a:off x="4762500" y="2247900"/>
            <a:ext cx="6477000" cy="228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4"/>
          <p:cNvSpPr txBox="1"/>
          <p:nvPr>
            <p:ph idx="1" type="body"/>
          </p:nvPr>
        </p:nvSpPr>
        <p:spPr>
          <a:xfrm rot="5400000">
            <a:off x="114300" y="38100"/>
            <a:ext cx="6477000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6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7"/>
          <p:cNvSpPr txBox="1"/>
          <p:nvPr>
            <p:ph idx="1" type="body"/>
          </p:nvPr>
        </p:nvSpPr>
        <p:spPr>
          <a:xfrm>
            <a:off x="0" y="1066800"/>
            <a:ext cx="44958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2" type="body"/>
          </p:nvPr>
        </p:nvSpPr>
        <p:spPr>
          <a:xfrm>
            <a:off x="4648200" y="1066800"/>
            <a:ext cx="44958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8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38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8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indent="-326390" lvl="1" marL="914400" algn="l"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indent="-304800" lvl="2" marL="1371600" algn="l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indent="-298450" lvl="3" marL="18288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indent="-292100" lvl="4" marL="22860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6" name="Google Shape;46;p41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6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55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2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808080"/>
              </a:buClr>
              <a:buSzPts val="19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15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C0C0C0"/>
              </a:buClr>
              <a:buSzPts val="1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1" name="Google Shape;51;p42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6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55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42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3"/>
          <p:cNvPicPr preferRelativeResize="0"/>
          <p:nvPr/>
        </p:nvPicPr>
        <p:blipFill rotWithShape="1">
          <a:blip r:embed="rId1">
            <a:alphaModFix/>
          </a:blip>
          <a:srcRect b="36090" l="22728" r="0" t="0"/>
          <a:stretch/>
        </p:blipFill>
        <p:spPr>
          <a:xfrm>
            <a:off x="0" y="6048375"/>
            <a:ext cx="12954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3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1465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00000"/>
              </a:buClr>
              <a:buSzPts val="99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794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77494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77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794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C0C0C0"/>
              </a:buClr>
              <a:buSzPts val="8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2" type="sldNum"/>
          </p:nvPr>
        </p:nvSpPr>
        <p:spPr>
          <a:xfrm>
            <a:off x="7772400" y="64008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nvidia.com/about-cuda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type="ctrTitle"/>
          </p:nvPr>
        </p:nvSpPr>
        <p:spPr>
          <a:xfrm>
            <a:off x="0" y="990600"/>
            <a:ext cx="9144000" cy="37338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Wave Learning</a:t>
            </a:r>
            <a:br>
              <a:rPr lang="en-US" sz="2400">
                <a:solidFill>
                  <a:srgbClr val="FFC000"/>
                </a:solidFill>
              </a:rPr>
            </a:br>
            <a:r>
              <a:rPr i="1" lang="en-US" sz="1800">
                <a:latin typeface="Arial"/>
                <a:ea typeface="Arial"/>
                <a:cs typeface="Arial"/>
                <a:sym typeface="Arial"/>
              </a:rPr>
              <a:t>Turn </a:t>
            </a:r>
            <a:r>
              <a:rPr i="1"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i="1" lang="en-US" sz="1800">
                <a:latin typeface="Arial"/>
                <a:ea typeface="Arial"/>
                <a:cs typeface="Arial"/>
                <a:sym typeface="Arial"/>
              </a:rPr>
              <a:t> into </a:t>
            </a:r>
            <a:r>
              <a:rPr i="1"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r>
              <a:rPr i="1" lang="en-US" sz="18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br>
              <a:rPr i="1" lang="en-US" sz="1800">
                <a:latin typeface="Arial"/>
                <a:ea typeface="Arial"/>
                <a:cs typeface="Arial"/>
                <a:sym typeface="Arial"/>
              </a:rPr>
            </a:br>
            <a:br>
              <a:rPr i="1" lang="en-US" sz="1800">
                <a:latin typeface="Arial"/>
                <a:ea typeface="Arial"/>
                <a:cs typeface="Arial"/>
                <a:sym typeface="Arial"/>
              </a:rPr>
            </a:br>
            <a:br>
              <a:rPr i="1" lang="en-US" sz="1800">
                <a:latin typeface="Arial"/>
                <a:ea typeface="Arial"/>
                <a:cs typeface="Arial"/>
                <a:sym typeface="Arial"/>
              </a:rPr>
            </a:br>
            <a:br>
              <a:rPr i="1" lang="en-US" sz="1800">
                <a:latin typeface="Arial"/>
                <a:ea typeface="Arial"/>
                <a:cs typeface="Arial"/>
                <a:sym typeface="Arial"/>
              </a:rPr>
            </a:br>
            <a:br>
              <a:rPr i="1"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latin typeface="Arial"/>
                <a:ea typeface="Arial"/>
                <a:cs typeface="Arial"/>
                <a:sym typeface="Arial"/>
              </a:rPr>
              <a:t>Deep Learning</a:t>
            </a:r>
            <a:br>
              <a:rPr lang="en-US" sz="4000"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latin typeface="Arial"/>
                <a:ea typeface="Arial"/>
                <a:cs typeface="Arial"/>
                <a:sym typeface="Arial"/>
              </a:rPr>
              <a:t>Artificial Neural Network (ANN)</a:t>
            </a:r>
            <a:endParaRPr/>
          </a:p>
        </p:txBody>
      </p:sp>
      <p:sp>
        <p:nvSpPr>
          <p:cNvPr id="67" name="Google Shape;67;p1"/>
          <p:cNvSpPr txBox="1"/>
          <p:nvPr/>
        </p:nvSpPr>
        <p:spPr>
          <a:xfrm>
            <a:off x="2703513" y="4876800"/>
            <a:ext cx="373697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Larry Huang, Jeffrey Huang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960"/>
              <a:buChar char="■"/>
            </a:pPr>
            <a:r>
              <a:rPr lang="en-US" sz="1600"/>
              <a:t>What we learning before are “shallow” machine learning methods</a:t>
            </a:r>
            <a:endParaRPr/>
          </a:p>
          <a:p>
            <a:pPr indent="-172403" lvl="0" marL="233363" rtl="0" algn="l">
              <a:spcBef>
                <a:spcPts val="6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6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960"/>
              <a:buChar char="■"/>
            </a:pPr>
            <a:r>
              <a:rPr lang="en-US" sz="1600"/>
              <a:t>The primary reason is that Deep Learning makes problem solving much easier by completely automating the most crucial step in a Machine Learning workflow: Feature Engineering</a:t>
            </a:r>
            <a:endParaRPr/>
          </a:p>
          <a:p>
            <a:pPr indent="-172403" lvl="0" marL="233363" rtl="0" algn="l">
              <a:spcBef>
                <a:spcPts val="6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6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960"/>
              <a:buChar char="■"/>
            </a:pPr>
            <a:r>
              <a:rPr lang="en-US" sz="1600"/>
              <a:t>Also, with Deep Learning, all the layers are learned jointly, which is way better than stacking multiple “shallow” learning methods where each method is learned independently</a:t>
            </a:r>
            <a:endParaRPr/>
          </a:p>
          <a:p>
            <a:pPr indent="-172403" lvl="0" marL="233363" rtl="0" algn="l">
              <a:spcBef>
                <a:spcPts val="6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600"/>
          </a:p>
          <a:p>
            <a:pPr indent="-172403" lvl="0" marL="233363" rtl="0" algn="l">
              <a:spcBef>
                <a:spcPts val="600"/>
              </a:spcBef>
              <a:spcAft>
                <a:spcPts val="0"/>
              </a:spcAft>
              <a:buSzPts val="960"/>
              <a:buNone/>
            </a:pPr>
            <a:r>
              <a:t/>
            </a:r>
            <a:endParaRPr sz="1600"/>
          </a:p>
          <a:p>
            <a:pPr indent="-172403" lvl="0" marL="233363" rtl="0" algn="l">
              <a:spcBef>
                <a:spcPts val="600"/>
              </a:spcBef>
              <a:spcAft>
                <a:spcPts val="0"/>
              </a:spcAft>
              <a:buSzPts val="960"/>
              <a:buFont typeface="Arial"/>
              <a:buNone/>
            </a:pPr>
            <a:r>
              <a:t/>
            </a:r>
            <a:endParaRPr sz="1600">
              <a:solidFill>
                <a:srgbClr val="7F7F7F"/>
              </a:solidFill>
            </a:endParaRPr>
          </a:p>
        </p:txBody>
      </p:sp>
      <p:sp>
        <p:nvSpPr>
          <p:cNvPr id="157" name="Google Shape;157;p10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Why Deep Learning?</a:t>
            </a:r>
            <a:endParaRPr/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Not A New Thing!</a:t>
            </a:r>
            <a:endParaRPr/>
          </a:p>
        </p:txBody>
      </p:sp>
      <p:sp>
        <p:nvSpPr>
          <p:cNvPr id="166" name="Google Shape;166;p11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b="1" lang="en-US"/>
              <a:t>Was invented in 1940s</a:t>
            </a:r>
            <a:endParaRPr/>
          </a:p>
          <a:p>
            <a:pPr indent="-195263" lvl="0" marL="233363" rtl="0" algn="l">
              <a:spcBef>
                <a:spcPts val="6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b="1" lang="en-US"/>
              <a:t>First AI Winter in 1960s</a:t>
            </a:r>
            <a:endParaRPr/>
          </a:p>
          <a:p>
            <a:pPr indent="-233362" lvl="1" marL="690563" rtl="0" algn="l">
              <a:spcBef>
                <a:spcPts val="600"/>
              </a:spcBef>
              <a:spcAft>
                <a:spcPts val="0"/>
              </a:spcAft>
              <a:buSzPts val="880"/>
              <a:buChar char="■"/>
            </a:pPr>
            <a:r>
              <a:rPr lang="en-US" sz="1600"/>
              <a:t>ANN overtaken by Decision Trees and other machine learning methods</a:t>
            </a:r>
            <a:endParaRPr/>
          </a:p>
          <a:p>
            <a:pPr indent="-177482" lvl="1" marL="690563" rtl="0" algn="l">
              <a:spcBef>
                <a:spcPts val="600"/>
              </a:spcBef>
              <a:spcAft>
                <a:spcPts val="0"/>
              </a:spcAft>
              <a:buSzPts val="880"/>
              <a:buNone/>
            </a:pPr>
            <a:r>
              <a:t/>
            </a:r>
            <a:endParaRPr sz="16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b="1" lang="en-US"/>
              <a:t>Second AI Winter in 1990s</a:t>
            </a:r>
            <a:endParaRPr/>
          </a:p>
          <a:p>
            <a:pPr indent="-233362" lvl="1" marL="690563" rtl="0" algn="l">
              <a:spcBef>
                <a:spcPts val="600"/>
              </a:spcBef>
              <a:spcAft>
                <a:spcPts val="0"/>
              </a:spcAft>
              <a:buSzPts val="880"/>
              <a:buChar char="■"/>
            </a:pPr>
            <a:r>
              <a:rPr lang="en-US" sz="1600"/>
              <a:t>ANN was able to recognize handwritten digits (used by USPS)</a:t>
            </a:r>
            <a:endParaRPr/>
          </a:p>
          <a:p>
            <a:pPr indent="-233362" lvl="1" marL="690563" rtl="0" algn="l">
              <a:spcBef>
                <a:spcPts val="600"/>
              </a:spcBef>
              <a:spcAft>
                <a:spcPts val="0"/>
              </a:spcAft>
              <a:buSzPts val="880"/>
              <a:buChar char="■"/>
            </a:pPr>
            <a:r>
              <a:rPr lang="en-US" sz="1600"/>
              <a:t>ANN overtaken by SVM and other kernel machine learning methods</a:t>
            </a:r>
            <a:endParaRPr/>
          </a:p>
          <a:p>
            <a:pPr indent="-195263" lvl="0" marL="233363" rtl="0" algn="l">
              <a:spcBef>
                <a:spcPts val="6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b="1" lang="en-US"/>
              <a:t>Right now is the third AI hype.  Why?</a:t>
            </a:r>
            <a:endParaRPr/>
          </a:p>
          <a:p>
            <a:pPr indent="-233362" lvl="1" marL="690563" rtl="0" algn="l">
              <a:spcBef>
                <a:spcPts val="600"/>
              </a:spcBef>
              <a:spcAft>
                <a:spcPts val="0"/>
              </a:spcAft>
              <a:buSzPts val="990"/>
              <a:buChar char="■"/>
            </a:pPr>
            <a:r>
              <a:rPr b="1" lang="en-US"/>
              <a:t>Hardware advances</a:t>
            </a:r>
            <a:endParaRPr/>
          </a:p>
          <a:p>
            <a:pPr indent="-233362" lvl="1" marL="690563" rtl="0" algn="l">
              <a:spcBef>
                <a:spcPts val="600"/>
              </a:spcBef>
              <a:spcAft>
                <a:spcPts val="0"/>
              </a:spcAft>
              <a:buSzPts val="990"/>
              <a:buChar char="■"/>
            </a:pPr>
            <a:r>
              <a:rPr b="1" lang="en-US"/>
              <a:t>Bigger and better datasets</a:t>
            </a:r>
            <a:endParaRPr/>
          </a:p>
          <a:p>
            <a:pPr indent="-233362" lvl="1" marL="690563" rtl="0" algn="l">
              <a:spcBef>
                <a:spcPts val="600"/>
              </a:spcBef>
              <a:spcAft>
                <a:spcPts val="0"/>
              </a:spcAft>
              <a:buSzPts val="990"/>
              <a:buChar char="■"/>
            </a:pPr>
            <a:r>
              <a:rPr b="1" lang="en-US"/>
              <a:t>Algorithmic advances</a:t>
            </a:r>
            <a:endParaRPr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Bigger and Better Storage</a:t>
            </a:r>
            <a:endParaRPr/>
          </a:p>
        </p:txBody>
      </p:sp>
      <p:sp>
        <p:nvSpPr>
          <p:cNvPr id="175" name="Google Shape;175;p12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960"/>
              <a:buChar char="■"/>
            </a:pPr>
            <a:r>
              <a:rPr lang="en-US" sz="1600"/>
              <a:t>In 1956, $2500 to </a:t>
            </a:r>
            <a:r>
              <a:rPr b="1" lang="en-US" sz="1600"/>
              <a:t>rent</a:t>
            </a:r>
            <a:r>
              <a:rPr lang="en-US" sz="1600"/>
              <a:t> </a:t>
            </a:r>
            <a:r>
              <a:rPr b="1" lang="en-US" sz="1600"/>
              <a:t>5MB</a:t>
            </a:r>
            <a:r>
              <a:rPr lang="en-US" sz="1600"/>
              <a:t> hard drive for one month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176" name="Google Shape;1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88" y="2133600"/>
            <a:ext cx="8915400" cy="415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Computational Calculations per second per $1000</a:t>
            </a:r>
            <a:endParaRPr/>
          </a:p>
        </p:txBody>
      </p:sp>
      <p:sp>
        <p:nvSpPr>
          <p:cNvPr id="185" name="Google Shape;185;p13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186" name="Google Shape;1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175" y="1281455"/>
            <a:ext cx="8857847" cy="486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GPU (Graphical Processing Unit)</a:t>
            </a:r>
            <a:endParaRPr/>
          </a:p>
        </p:txBody>
      </p:sp>
      <p:sp>
        <p:nvSpPr>
          <p:cNvPr id="195" name="Google Shape;195;p14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lang="en-US"/>
              <a:t>NVIDIA and AMD have been investing billions of dollars in developing fast, massively parallel chips (GPU)—cheap, single-purpose supercomputers designed to render complex computer games in real time</a:t>
            </a:r>
            <a:endParaRPr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Font typeface="Noto Sans Symbols"/>
              <a:buNone/>
            </a:pPr>
            <a:r>
              <a:t/>
            </a:r>
            <a:endParaRPr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lang="en-US"/>
              <a:t>Deep neural networks, consisting mostly of many small matrix multiplications, are also highly parallelizable</a:t>
            </a:r>
            <a:endParaRPr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Font typeface="Noto Sans Symbols"/>
              <a:buNone/>
            </a:pPr>
            <a:r>
              <a:t/>
            </a:r>
            <a:endParaRPr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lang="en-US"/>
              <a:t>In 2007, NVIDIA launched CUDA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https://developer.nvidia.com/about-cuda</a:t>
            </a:r>
            <a:r>
              <a:rPr lang="en-US"/>
              <a:t>), a programming interface for its line of GPUs, allowing research and commercial communities to use GPU to train deep neural networks </a:t>
            </a:r>
            <a:endParaRPr b="1"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Better Algorithms</a:t>
            </a:r>
            <a:endParaRPr/>
          </a:p>
        </p:txBody>
      </p:sp>
      <p:sp>
        <p:nvSpPr>
          <p:cNvPr id="204" name="Google Shape;204;p15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40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lang="en-US"/>
              <a:t>The advent of several simple but important algorithmic improvements that allowed for better gradient propagation:</a:t>
            </a:r>
            <a:endParaRPr/>
          </a:p>
          <a:p>
            <a:pPr indent="-233362" lvl="1" marL="690563" rtl="0" algn="l">
              <a:spcBef>
                <a:spcPts val="360"/>
              </a:spcBef>
              <a:spcAft>
                <a:spcPts val="0"/>
              </a:spcAft>
              <a:buSzPts val="990"/>
              <a:buFont typeface="Noto Sans Symbols"/>
              <a:buChar char="❑"/>
            </a:pPr>
            <a:r>
              <a:rPr lang="en-US"/>
              <a:t>Better activation functions for neural layers</a:t>
            </a:r>
            <a:endParaRPr/>
          </a:p>
          <a:p>
            <a:pPr indent="-233362" lvl="1" marL="690563" rtl="0" algn="l">
              <a:spcBef>
                <a:spcPts val="360"/>
              </a:spcBef>
              <a:spcAft>
                <a:spcPts val="0"/>
              </a:spcAft>
              <a:buSzPts val="990"/>
              <a:buFont typeface="Noto Sans Symbols"/>
              <a:buChar char="❑"/>
            </a:pPr>
            <a:r>
              <a:rPr lang="en-US"/>
              <a:t>Better weight-initialization schemes</a:t>
            </a:r>
            <a:endParaRPr/>
          </a:p>
          <a:p>
            <a:pPr indent="-233362" lvl="1" marL="690563" rtl="0" algn="l">
              <a:spcBef>
                <a:spcPts val="360"/>
              </a:spcBef>
              <a:spcAft>
                <a:spcPts val="0"/>
              </a:spcAft>
              <a:buSzPts val="990"/>
              <a:buFont typeface="Noto Sans Symbols"/>
              <a:buChar char="❑"/>
            </a:pPr>
            <a:r>
              <a:rPr lang="en-US"/>
              <a:t>Better optimization schemes (gradient descent), such as RMSProp and Adam</a:t>
            </a:r>
            <a:endParaRPr/>
          </a:p>
          <a:p>
            <a:pPr indent="-233362" lvl="1" marL="690563" rtl="0" algn="l">
              <a:spcBef>
                <a:spcPts val="360"/>
              </a:spcBef>
              <a:spcAft>
                <a:spcPts val="0"/>
              </a:spcAft>
              <a:buSzPts val="990"/>
              <a:buFont typeface="Noto Sans Symbols"/>
              <a:buChar char="❑"/>
            </a:pPr>
            <a:r>
              <a:rPr lang="en-US"/>
              <a:t>Only when these improvements began to allow for training models with 10 or more layers did deep learning start to shine.</a:t>
            </a:r>
            <a:endParaRPr/>
          </a:p>
          <a:p>
            <a:pPr indent="-157163" lvl="0" marL="233363" rtl="0" algn="l">
              <a:spcBef>
                <a:spcPts val="400"/>
              </a:spcBef>
              <a:spcAft>
                <a:spcPts val="0"/>
              </a:spcAft>
              <a:buSzPts val="1200"/>
              <a:buFont typeface="Noto Sans Symbols"/>
              <a:buNone/>
            </a:pPr>
            <a:r>
              <a:t/>
            </a:r>
            <a:endParaRPr/>
          </a:p>
          <a:p>
            <a:pPr indent="-233363" lvl="0" marL="233363" rtl="0" algn="l">
              <a:spcBef>
                <a:spcPts val="400"/>
              </a:spcBef>
              <a:spcAft>
                <a:spcPts val="0"/>
              </a:spcAft>
              <a:buSzPts val="1200"/>
              <a:buFont typeface="Noto Sans Symbols"/>
              <a:buChar char="❑"/>
            </a:pPr>
            <a:r>
              <a:rPr lang="en-US"/>
              <a:t>Even more advanced ways in 2014/2015/2016 was discovered to help gradient propagation. Today we can train from scratch models that are thousands of layers deep.</a:t>
            </a:r>
            <a:endParaRPr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205" name="Google Shape;2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3336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Basic Perceptron (Rosenblatt Perceptron)</a:t>
            </a:r>
            <a:endParaRPr/>
          </a:p>
          <a:p>
            <a:pPr indent="-23336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Threshold function</a:t>
            </a:r>
            <a:endParaRPr/>
          </a:p>
        </p:txBody>
      </p:sp>
      <p:sp>
        <p:nvSpPr>
          <p:cNvPr id="213" name="Google Shape;213;p16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Threshold Activation Function</a:t>
            </a:r>
            <a:endParaRPr/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345" y="3429000"/>
            <a:ext cx="5479256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2642" y="1066800"/>
            <a:ext cx="4200687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Sigmoid Activation Function</a:t>
            </a:r>
            <a:endParaRPr/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3336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Logistic Regression Perceptron</a:t>
            </a:r>
            <a:endParaRPr/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3330737"/>
            <a:ext cx="5334000" cy="337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5288" y="1381467"/>
            <a:ext cx="3530600" cy="234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Identity Activation Function</a:t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3336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Linear Regression Perceptron</a:t>
            </a:r>
            <a:endParaRPr/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3771900"/>
            <a:ext cx="501436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3176" y="990600"/>
            <a:ext cx="2652712" cy="265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Rectifier Activation Function</a:t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1905000"/>
            <a:ext cx="6288651" cy="355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Motivation: Biological Neural Network</a:t>
            </a:r>
            <a:endParaRPr/>
          </a:p>
        </p:txBody>
      </p:sp>
      <p:sp>
        <p:nvSpPr>
          <p:cNvPr id="75" name="Google Shape;75;p2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b="1" lang="en-US"/>
              <a:t>Learn like human brain</a:t>
            </a:r>
            <a:endParaRPr/>
          </a:p>
          <a:p>
            <a:pPr indent="-195263" lvl="0" marL="233363" rtl="0" algn="l">
              <a:spcBef>
                <a:spcPts val="6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100 billion </a:t>
            </a:r>
            <a:r>
              <a:rPr b="1" lang="en-US"/>
              <a:t>Neurons</a:t>
            </a:r>
            <a:r>
              <a:rPr lang="en-US"/>
              <a:t> in human brain</a:t>
            </a:r>
            <a:endParaRPr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388" y="2438400"/>
            <a:ext cx="7828911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Hyperbolic Tangent (Tanh) Activation Function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1447800"/>
            <a:ext cx="6096000" cy="459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Neural Network</a:t>
            </a:r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828800"/>
            <a:ext cx="62547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Dense Layer</a:t>
            </a:r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336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Also known as: Fully Connected Layer</a:t>
            </a:r>
            <a:endParaRPr/>
          </a:p>
          <a:p>
            <a:pPr indent="-17240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240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5" name="Google Shape;27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407415"/>
            <a:ext cx="5840059" cy="472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2187587"/>
            <a:ext cx="2514600" cy="262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7163" lvl="0" marL="233363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Feedforward Neural Network</a:t>
            </a:r>
            <a:endParaRPr/>
          </a:p>
          <a:p>
            <a:pPr indent="-233362" lvl="1" marL="690563" rtl="0" algn="l">
              <a:spcBef>
                <a:spcPts val="600"/>
              </a:spcBef>
              <a:spcAft>
                <a:spcPts val="0"/>
              </a:spcAft>
              <a:buSzPts val="880"/>
              <a:buChar char="■"/>
            </a:pPr>
            <a:r>
              <a:rPr lang="en-US" sz="1600"/>
              <a:t>No loops in the network</a:t>
            </a:r>
            <a:endParaRPr/>
          </a:p>
          <a:p>
            <a:pPr indent="-233362" lvl="1" marL="690563" rtl="0" algn="l">
              <a:spcBef>
                <a:spcPts val="600"/>
              </a:spcBef>
              <a:spcAft>
                <a:spcPts val="0"/>
              </a:spcAft>
              <a:buSzPts val="770"/>
              <a:buChar char="■"/>
            </a:pPr>
            <a:r>
              <a:rPr lang="en-US" sz="1400"/>
              <a:t>Information is always fed forward, never fed back </a:t>
            </a:r>
            <a:endParaRPr sz="1400">
              <a:solidFill>
                <a:srgbClr val="7F7F7F"/>
              </a:solidFill>
            </a:endParaRPr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b="1" sz="800">
              <a:solidFill>
                <a:srgbClr val="7F7F7F"/>
              </a:solidFill>
            </a:endParaRPr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b="1" sz="800">
              <a:solidFill>
                <a:srgbClr val="7F7F7F"/>
              </a:solidFill>
            </a:endParaRPr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b="1" sz="800">
              <a:solidFill>
                <a:srgbClr val="7F7F7F"/>
              </a:solidFill>
            </a:endParaRPr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b="1" sz="800">
              <a:solidFill>
                <a:srgbClr val="7F7F7F"/>
              </a:solidFill>
            </a:endParaRPr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b="1" sz="800">
              <a:solidFill>
                <a:srgbClr val="7F7F7F"/>
              </a:solidFill>
            </a:endParaRPr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b="1" sz="8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b="1" sz="800">
              <a:solidFill>
                <a:srgbClr val="7F7F7F"/>
              </a:solidFill>
            </a:endParaRPr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Deep Feedforward Neural Network</a:t>
            </a:r>
            <a:endParaRPr/>
          </a:p>
        </p:txBody>
      </p:sp>
      <p:sp>
        <p:nvSpPr>
          <p:cNvPr id="284" name="Google Shape;284;p23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Feedforward Neural Network</a:t>
            </a:r>
            <a:endParaRPr/>
          </a:p>
        </p:txBody>
      </p:sp>
      <p:pic>
        <p:nvPicPr>
          <p:cNvPr id="285" name="Google Shape;2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00" y="1382079"/>
            <a:ext cx="2667000" cy="194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0" y="3762486"/>
            <a:ext cx="3575050" cy="289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Recursive Neural Network</a:t>
            </a:r>
            <a:endParaRPr/>
          </a:p>
        </p:txBody>
      </p:sp>
      <p:pic>
        <p:nvPicPr>
          <p:cNvPr id="295" name="Google Shape;2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4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240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240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7" name="Google Shape;29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2103699"/>
            <a:ext cx="7245271" cy="339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240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25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Convolutional Neural Network</a:t>
            </a:r>
            <a:endParaRPr/>
          </a:p>
        </p:txBody>
      </p:sp>
      <p:pic>
        <p:nvPicPr>
          <p:cNvPr id="306" name="Google Shape;3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575" y="2147417"/>
            <a:ext cx="9144000" cy="2928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Feed Forward / Back-propagation</a:t>
            </a:r>
            <a:endParaRPr/>
          </a:p>
        </p:txBody>
      </p:sp>
      <p:pic>
        <p:nvPicPr>
          <p:cNvPr id="315" name="Google Shape;3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6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240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3044" y="1006033"/>
            <a:ext cx="6172200" cy="574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How ANN works?</a:t>
            </a:r>
            <a:endParaRPr/>
          </a:p>
        </p:txBody>
      </p:sp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7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336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Gradient Descent</a:t>
            </a:r>
            <a:endParaRPr/>
          </a:p>
          <a:p>
            <a:pPr indent="-23336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Backward Propagation</a:t>
            </a:r>
            <a:endParaRPr/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4" y="1701050"/>
            <a:ext cx="9144000" cy="45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Gradient Descent </a:t>
            </a:r>
            <a:br>
              <a:rPr lang="en-US" sz="2800"/>
            </a:br>
            <a:r>
              <a:rPr lang="en-US" sz="2800"/>
              <a:t>(Batch, Mini-Batch, Stochastic)</a:t>
            </a:r>
            <a:endParaRPr/>
          </a:p>
        </p:txBody>
      </p:sp>
      <p:pic>
        <p:nvPicPr>
          <p:cNvPr id="335" name="Google Shape;3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8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240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4" y="1641091"/>
            <a:ext cx="9144000" cy="388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Stochastic Gradient Descent</a:t>
            </a:r>
            <a:endParaRPr/>
          </a:p>
        </p:txBody>
      </p:sp>
      <p:pic>
        <p:nvPicPr>
          <p:cNvPr id="345" name="Google Shape;3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9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240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7" name="Google Shape;34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29766"/>
            <a:ext cx="9144000" cy="359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Motivation: Biological Neuron</a:t>
            </a:r>
            <a:endParaRPr/>
          </a:p>
        </p:txBody>
      </p: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350" y="1682750"/>
            <a:ext cx="6337300" cy="43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Comparison of 3 Gradient Descent Algorithms</a:t>
            </a:r>
            <a:endParaRPr/>
          </a:p>
        </p:txBody>
      </p:sp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240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400" y="1828800"/>
            <a:ext cx="7841488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Stochastic Gradient Descent</a:t>
            </a:r>
            <a:endParaRPr/>
          </a:p>
        </p:txBody>
      </p:sp>
      <p:pic>
        <p:nvPicPr>
          <p:cNvPr id="365" name="Google Shape;3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240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7" name="Google Shape;36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1905000"/>
            <a:ext cx="6093609" cy="343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Deep Learning Libraries</a:t>
            </a:r>
            <a:endParaRPr/>
          </a:p>
        </p:txBody>
      </p:sp>
      <p:pic>
        <p:nvPicPr>
          <p:cNvPr id="375" name="Google Shape;3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2"/>
          <p:cNvSpPr txBox="1"/>
          <p:nvPr/>
        </p:nvSpPr>
        <p:spPr>
          <a:xfrm>
            <a:off x="158187" y="990600"/>
            <a:ext cx="88477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marR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6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3336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TensorFlow</a:t>
            </a:r>
            <a:endParaRPr/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most famous library used in production for deep learning models</a:t>
            </a:r>
            <a:endParaRPr/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 sourced by Google</a:t>
            </a:r>
            <a:endParaRPr/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 that easy to use</a:t>
            </a:r>
            <a:endParaRPr/>
          </a:p>
          <a:p>
            <a:pPr indent="-23336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Keras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high level API built on top of various low level open source (famous) libraries, such as, TensorFlow, Theano (University of Montreal), Microsoft Cognitive Toolkit (CNTK)</a:t>
            </a:r>
            <a:endParaRPr/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 sourced by Google</a:t>
            </a:r>
            <a:endParaRPr/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User-friendly, modular and extensible</a:t>
            </a:r>
            <a:endParaRPr/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Easier to use as compared to TensorFlow</a:t>
            </a:r>
            <a:endParaRPr/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Now TensorFlow library itself includes Keras Package</a:t>
            </a:r>
            <a:endParaRPr/>
          </a:p>
          <a:p>
            <a:pPr indent="-23336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PyTorch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 sourced by Facebook</a:t>
            </a:r>
            <a:endParaRPr/>
          </a:p>
          <a:p>
            <a:pPr indent="-23336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Caffe</a:t>
            </a:r>
            <a:endParaRPr/>
          </a:p>
          <a:p>
            <a:pPr indent="-233362" lvl="1" marL="690563" marR="0" rtl="0" algn="l"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88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 sourced by University of California, Berkeley</a:t>
            </a:r>
            <a:endParaRPr/>
          </a:p>
          <a:p>
            <a:pPr indent="-172403" lvl="0" marL="233363" marR="0" rtl="0" algn="l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9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Biological Neuron vs Artificial Neuron</a:t>
            </a:r>
            <a:endParaRPr/>
          </a:p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b="1" lang="en-US"/>
              <a:t>Neuron:</a:t>
            </a:r>
            <a:endParaRPr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b="1" lang="en-US"/>
              <a:t>Perceptron:</a:t>
            </a:r>
            <a:endParaRPr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0" y="1343510"/>
            <a:ext cx="5537200" cy="217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3087" y="3861604"/>
            <a:ext cx="6023566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Biological Neuron versus Artificial Neural Network</a:t>
            </a:r>
            <a:endParaRPr/>
          </a:p>
        </p:txBody>
      </p:sp>
      <p:sp>
        <p:nvSpPr>
          <p:cNvPr id="106" name="Google Shape;106;p5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60220"/>
            <a:ext cx="9144000" cy="333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From Neuron To Perceptron</a:t>
            </a:r>
            <a:endParaRPr/>
          </a:p>
        </p:txBody>
      </p:sp>
      <p:sp>
        <p:nvSpPr>
          <p:cNvPr id="116" name="Google Shape;116;p6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b="1" lang="en-US"/>
              <a:t>Neuron:</a:t>
            </a:r>
            <a:endParaRPr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157163" lvl="0" marL="233363" rtl="0" algn="l"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33363" lvl="0" marL="233363" rtl="0" algn="l">
              <a:spcBef>
                <a:spcPts val="600"/>
              </a:spcBef>
              <a:spcAft>
                <a:spcPts val="0"/>
              </a:spcAft>
              <a:buSzPts val="1200"/>
              <a:buChar char="■"/>
            </a:pPr>
            <a:r>
              <a:rPr b="1" lang="en-US"/>
              <a:t>Perceptron:</a:t>
            </a:r>
            <a:endParaRPr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0" y="1343510"/>
            <a:ext cx="5537200" cy="217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5600" y="3593391"/>
            <a:ext cx="6110288" cy="322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130" y="1663419"/>
            <a:ext cx="676574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Multilayer Perceptron Network (MLP)</a:t>
            </a:r>
            <a:endParaRPr/>
          </a:p>
        </p:txBody>
      </p:sp>
      <p:sp>
        <p:nvSpPr>
          <p:cNvPr id="128" name="Google Shape;128;p7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-202883" lvl="0" marL="233363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sp>
        <p:nvSpPr>
          <p:cNvPr id="137" name="Google Shape;137;p8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Why many artificial neurons?</a:t>
            </a:r>
            <a:endParaRPr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97" y="1635791"/>
            <a:ext cx="6872568" cy="459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0" y="1066800"/>
            <a:ext cx="9144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5263" lvl="0" marL="233363" rtl="0" algn="l"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 sz="800">
              <a:solidFill>
                <a:srgbClr val="7F7F7F"/>
              </a:solidFill>
            </a:endParaRPr>
          </a:p>
        </p:txBody>
      </p:sp>
      <p:sp>
        <p:nvSpPr>
          <p:cNvPr id="147" name="Google Shape;147;p9"/>
          <p:cNvSpPr txBox="1"/>
          <p:nvPr>
            <p:ph type="title"/>
          </p:nvPr>
        </p:nvSpPr>
        <p:spPr>
          <a:xfrm>
            <a:off x="152400" y="152400"/>
            <a:ext cx="8853488" cy="838200"/>
          </a:xfrm>
          <a:prstGeom prst="rect">
            <a:avLst/>
          </a:prstGeom>
          <a:solidFill>
            <a:srgbClr val="002060">
              <a:alpha val="85882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Why many layers?</a:t>
            </a:r>
            <a:endParaRPr/>
          </a:p>
        </p:txBody>
      </p:sp>
      <p:pic>
        <p:nvPicPr>
          <p:cNvPr id="148" name="Google Shape;1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2525"/>
            <a:ext cx="944563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63" y="2307241"/>
            <a:ext cx="6723390" cy="268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ends">
  <a:themeElements>
    <a:clrScheme name="Blends 8">
      <a:dk1>
        <a:srgbClr val="000000"/>
      </a:dk1>
      <a:lt1>
        <a:srgbClr val="FFFFFF"/>
      </a:lt1>
      <a:dk2>
        <a:srgbClr val="800080"/>
      </a:dk2>
      <a:lt2>
        <a:srgbClr val="1C1C1C"/>
      </a:lt2>
      <a:accent1>
        <a:srgbClr val="777777"/>
      </a:accent1>
      <a:accent2>
        <a:srgbClr val="FFCF01"/>
      </a:accent2>
      <a:accent3>
        <a:srgbClr val="FFFFFF"/>
      </a:accent3>
      <a:accent4>
        <a:srgbClr val="000000"/>
      </a:accent4>
      <a:accent5>
        <a:srgbClr val="BDBDBD"/>
      </a:accent5>
      <a:accent6>
        <a:srgbClr val="E7BB01"/>
      </a:accent6>
      <a:hlink>
        <a:srgbClr val="80008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2009-04-22T19:24:48Z</dcterms:created>
  <dc:creator>Marty Stepp</dc:creator>
</cp:coreProperties>
</file>